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pptx" ContentType="application/vnd.openxmlformats-officedocument.presentationml.presentation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18"/>
  </p:notesMasterIdLst>
  <p:handoutMasterIdLst>
    <p:handoutMasterId r:id="rId19"/>
  </p:handoutMasterIdLst>
  <p:sldIdLst>
    <p:sldId id="334" r:id="rId5"/>
    <p:sldId id="342" r:id="rId6"/>
    <p:sldId id="348" r:id="rId7"/>
    <p:sldId id="349" r:id="rId8"/>
    <p:sldId id="352" r:id="rId9"/>
    <p:sldId id="350" r:id="rId10"/>
    <p:sldId id="335" r:id="rId11"/>
    <p:sldId id="346" r:id="rId12"/>
    <p:sldId id="262" r:id="rId13"/>
    <p:sldId id="345" r:id="rId14"/>
    <p:sldId id="344" r:id="rId15"/>
    <p:sldId id="343" r:id="rId16"/>
    <p:sldId id="351" r:id="rId17"/>
  </p:sldIdLst>
  <p:sldSz cx="9144000" cy="6858000" type="screen4x3"/>
  <p:notesSz cx="6797675" cy="9926638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E7D1"/>
    <a:srgbClr val="99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C2A4E6-BB3A-4BB5-B435-52A9229A57FA}" type="datetimeFigureOut">
              <a:rPr lang="en-GB" smtClean="0"/>
              <a:t>07/07/2015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7787"/>
            <a:ext cx="2945659" cy="497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7787"/>
            <a:ext cx="2945659" cy="4972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BA070-C0B9-4528-AB0F-632D617DA0A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577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2658C1-BAAB-4EC2-B4F6-A79AAA9B5243}" type="datetimeFigureOut">
              <a:rPr lang="en-GB" smtClean="0"/>
              <a:t>07/07/2015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13905-B1AD-48F6-BF79-5EBEA767C764}" type="slidenum">
              <a:rPr lang="en-GB" smtClean="0"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474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33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286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5627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246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645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38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638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8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51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129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228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33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2866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5627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246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645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380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63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8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51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129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2288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33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28666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562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6246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16451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38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638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886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2519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7129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228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agneta.bladh@gmail.com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3541-2111-42BD-A28D-8D0600D3B03D}" type="slidenum">
              <a:rPr lang="en-GB" smtClean="0"/>
              <a:pPr/>
              <a:t>‹N›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75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75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75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PowerPoint_Presentation1.pptx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844392"/>
              </p:ext>
            </p:extLst>
          </p:nvPr>
        </p:nvGraphicFramePr>
        <p:xfrm>
          <a:off x="323528" y="243384"/>
          <a:ext cx="8352928" cy="6263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Presentation" r:id="rId4" imgW="4570530" imgH="3427618" progId="PowerPoint.Show.12">
                  <p:embed/>
                </p:oleObj>
              </mc:Choice>
              <mc:Fallback>
                <p:oleObj name="Presentation" r:id="rId4" imgW="4570530" imgH="3427618" progId="PowerPoint.Show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528" y="243384"/>
                        <a:ext cx="8352928" cy="62632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83568" y="52292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GB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GB" sz="240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GB" sz="2400" dirty="0"/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4181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/>
          </a:bodyPr>
          <a:lstStyle/>
          <a:p>
            <a:pPr algn="r"/>
            <a:r>
              <a:rPr lang="en-GB" sz="4000" dirty="0" smtClean="0"/>
              <a:t>Academic responsibility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7"/>
            <a:ext cx="8229600" cy="4176463"/>
          </a:xfrm>
        </p:spPr>
        <p:txBody>
          <a:bodyPr>
            <a:normAutofit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en-GB" sz="2800" i="1" dirty="0" smtClean="0"/>
              <a:t>External academic responsibility:</a:t>
            </a:r>
          </a:p>
          <a:p>
            <a:pPr>
              <a:buClr>
                <a:srgbClr val="92D050"/>
              </a:buClr>
            </a:pPr>
            <a:r>
              <a:rPr lang="en-GB" dirty="0" smtClean="0"/>
              <a:t>Meet societal needs of education and research</a:t>
            </a:r>
          </a:p>
          <a:p>
            <a:pPr>
              <a:buClr>
                <a:srgbClr val="92D050"/>
              </a:buClr>
            </a:pPr>
            <a:r>
              <a:rPr lang="en-GB" dirty="0" smtClean="0"/>
              <a:t>Responsible research and innovation, RRI</a:t>
            </a:r>
          </a:p>
          <a:p>
            <a:pPr>
              <a:buClr>
                <a:srgbClr val="92D050"/>
              </a:buClr>
            </a:pPr>
            <a:r>
              <a:rPr lang="en-GB" dirty="0" smtClean="0"/>
              <a:t>Be in continuous dialogue with the society and the public</a:t>
            </a:r>
          </a:p>
          <a:p>
            <a:pPr>
              <a:buClr>
                <a:srgbClr val="92D050"/>
              </a:buClr>
            </a:pPr>
            <a:r>
              <a:rPr lang="en-GB" dirty="0"/>
              <a:t>Both keep integrity and co-operate </a:t>
            </a:r>
          </a:p>
          <a:p>
            <a:pPr>
              <a:buClr>
                <a:srgbClr val="92D050"/>
              </a:buClr>
            </a:pPr>
            <a:endParaRPr lang="en-GB" sz="2800" dirty="0" smtClean="0"/>
          </a:p>
          <a:p>
            <a:pPr>
              <a:buClr>
                <a:srgbClr val="92D050"/>
              </a:buClr>
            </a:pPr>
            <a:endParaRPr lang="en-GB" sz="2800" dirty="0" smtClean="0"/>
          </a:p>
          <a:p>
            <a:pPr marL="0" indent="0">
              <a:buClr>
                <a:srgbClr val="92D050"/>
              </a:buClr>
              <a:buNone/>
            </a:pPr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2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/>
          </a:bodyPr>
          <a:lstStyle/>
          <a:p>
            <a:pPr algn="r"/>
            <a:r>
              <a:rPr lang="en-GB" dirty="0" smtClean="0"/>
              <a:t>Trust </a:t>
            </a:r>
            <a:r>
              <a:rPr lang="en-GB" dirty="0"/>
              <a:t>and interaction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7101"/>
            <a:ext cx="8229600" cy="4664227"/>
          </a:xfrm>
        </p:spPr>
        <p:txBody>
          <a:bodyPr>
            <a:normAutofit/>
          </a:bodyPr>
          <a:lstStyle/>
          <a:p>
            <a:pPr>
              <a:buClr>
                <a:srgbClr val="92D050"/>
              </a:buClr>
            </a:pPr>
            <a:endParaRPr lang="en-GB" dirty="0" smtClean="0"/>
          </a:p>
          <a:p>
            <a:pPr>
              <a:buClr>
                <a:srgbClr val="92D050"/>
              </a:buClr>
            </a:pPr>
            <a:r>
              <a:rPr lang="en-GB" dirty="0" smtClean="0"/>
              <a:t>Academic freedom and academic responsibility are close connected</a:t>
            </a:r>
          </a:p>
          <a:p>
            <a:pPr>
              <a:buClr>
                <a:srgbClr val="92D050"/>
              </a:buClr>
            </a:pPr>
            <a:r>
              <a:rPr lang="en-GB" dirty="0" smtClean="0"/>
              <a:t>Integrity is important both for HEIs, the faculty member and the state</a:t>
            </a:r>
          </a:p>
          <a:p>
            <a:pPr>
              <a:buClr>
                <a:srgbClr val="92D050"/>
              </a:buClr>
            </a:pPr>
            <a:r>
              <a:rPr lang="en-GB" dirty="0" smtClean="0"/>
              <a:t>High academic responsibility gives fewer reasons for political intervention</a:t>
            </a:r>
          </a:p>
          <a:p>
            <a:pPr marL="0" indent="0">
              <a:buClr>
                <a:srgbClr val="92D050"/>
              </a:buClr>
              <a:buNone/>
            </a:pPr>
            <a:endParaRPr lang="en-GB" sz="3600" dirty="0"/>
          </a:p>
          <a:p>
            <a:pPr marL="0" indent="0">
              <a:buClr>
                <a:srgbClr val="92D050"/>
              </a:buClr>
              <a:buNone/>
            </a:pPr>
            <a:endParaRPr lang="en-GB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2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/>
          </a:bodyPr>
          <a:lstStyle/>
          <a:p>
            <a:pPr algn="r"/>
            <a:r>
              <a:rPr lang="en-GB" sz="4000" dirty="0" smtClean="0"/>
              <a:t>They are linked!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608511"/>
          </a:xfrm>
        </p:spPr>
        <p:txBody>
          <a:bodyPr>
            <a:normAutofit/>
          </a:bodyPr>
          <a:lstStyle/>
          <a:p>
            <a:pPr marL="0" indent="0">
              <a:buClr>
                <a:srgbClr val="92D050"/>
              </a:buClr>
              <a:buNone/>
            </a:pPr>
            <a:endParaRPr lang="en-GB" sz="3600" dirty="0" smtClean="0"/>
          </a:p>
          <a:p>
            <a:pPr marL="0" indent="0">
              <a:buClr>
                <a:srgbClr val="92D050"/>
              </a:buClr>
              <a:buNone/>
            </a:pPr>
            <a:r>
              <a:rPr lang="en-GB" sz="3600" dirty="0" smtClean="0"/>
              <a:t>University autonomy, academic freedom and societal responsibility are close connected</a:t>
            </a:r>
            <a:endParaRPr lang="en-GB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27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/>
          </a:bodyPr>
          <a:lstStyle/>
          <a:p>
            <a:pPr algn="r"/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608511"/>
          </a:xfrm>
        </p:spPr>
        <p:txBody>
          <a:bodyPr>
            <a:normAutofit/>
          </a:bodyPr>
          <a:lstStyle/>
          <a:p>
            <a:pPr marL="0" indent="0" algn="ctr">
              <a:buClr>
                <a:srgbClr val="92D050"/>
              </a:buClr>
              <a:buNone/>
            </a:pPr>
            <a:endParaRPr lang="en-GB" sz="5400" dirty="0" smtClean="0"/>
          </a:p>
          <a:p>
            <a:pPr marL="0" indent="0" algn="ctr">
              <a:buClr>
                <a:srgbClr val="92D050"/>
              </a:buClr>
              <a:buNone/>
            </a:pPr>
            <a:r>
              <a:rPr lang="en-GB" sz="5400" dirty="0" smtClean="0"/>
              <a:t>You have to trust the universities!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4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v-SE" dirty="0" smtClean="0"/>
              <a:t>My </a:t>
            </a:r>
            <a:r>
              <a:rPr lang="sv-SE" dirty="0" err="1" smtClean="0"/>
              <a:t>background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err="1" smtClean="0"/>
              <a:t>Experience</a:t>
            </a:r>
            <a:r>
              <a:rPr lang="sv-SE" dirty="0" smtClean="0"/>
              <a:t> from the Swedish </a:t>
            </a:r>
            <a:r>
              <a:rPr lang="sv-SE" dirty="0" err="1" smtClean="0"/>
              <a:t>Ministry</a:t>
            </a:r>
            <a:r>
              <a:rPr lang="sv-SE" dirty="0" smtClean="0"/>
              <a:t> for 5 </a:t>
            </a:r>
            <a:r>
              <a:rPr lang="sv-SE" dirty="0" err="1" smtClean="0"/>
              <a:t>years</a:t>
            </a:r>
            <a:r>
              <a:rPr lang="sv-SE" dirty="0" smtClean="0"/>
              <a:t> and the National Agency for HE for 3 </a:t>
            </a:r>
            <a:r>
              <a:rPr lang="sv-SE" dirty="0" err="1" smtClean="0"/>
              <a:t>years</a:t>
            </a:r>
            <a:r>
              <a:rPr lang="sv-SE" dirty="0" smtClean="0"/>
              <a:t> + Rector for 6 </a:t>
            </a:r>
            <a:r>
              <a:rPr lang="sv-SE" dirty="0" err="1" smtClean="0"/>
              <a:t>years</a:t>
            </a:r>
            <a:endParaRPr lang="sv-SE" dirty="0" smtClean="0"/>
          </a:p>
          <a:p>
            <a:r>
              <a:rPr lang="sv-SE" dirty="0" err="1" smtClean="0"/>
              <a:t>Studying</a:t>
            </a:r>
            <a:r>
              <a:rPr lang="sv-SE" dirty="0" smtClean="0"/>
              <a:t> the HE </a:t>
            </a:r>
            <a:r>
              <a:rPr lang="sv-SE" dirty="0" err="1" smtClean="0"/>
              <a:t>state</a:t>
            </a:r>
            <a:r>
              <a:rPr lang="sv-SE" dirty="0" smtClean="0"/>
              <a:t> </a:t>
            </a:r>
            <a:r>
              <a:rPr lang="sv-SE" dirty="0" err="1" smtClean="0"/>
              <a:t>regulations</a:t>
            </a:r>
            <a:r>
              <a:rPr lang="sv-SE" dirty="0" smtClean="0"/>
              <a:t> in </a:t>
            </a:r>
            <a:r>
              <a:rPr lang="sv-SE" dirty="0" err="1" smtClean="0"/>
              <a:t>four</a:t>
            </a:r>
            <a:r>
              <a:rPr lang="sv-SE" dirty="0" smtClean="0"/>
              <a:t> Nordic </a:t>
            </a:r>
            <a:r>
              <a:rPr lang="sv-SE" dirty="0" err="1" smtClean="0"/>
              <a:t>countries</a:t>
            </a:r>
            <a:r>
              <a:rPr lang="sv-SE" dirty="0" smtClean="0"/>
              <a:t>, Sweden, Finland, </a:t>
            </a:r>
            <a:r>
              <a:rPr lang="sv-SE" dirty="0" err="1" smtClean="0"/>
              <a:t>Norway</a:t>
            </a:r>
            <a:r>
              <a:rPr lang="sv-SE" dirty="0" smtClean="0"/>
              <a:t> and </a:t>
            </a:r>
            <a:r>
              <a:rPr lang="sv-SE" dirty="0" err="1" smtClean="0"/>
              <a:t>Denmark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289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v-SE" sz="3200" dirty="0" smtClean="0"/>
              <a:t>The </a:t>
            </a:r>
            <a:r>
              <a:rPr lang="sv-SE" sz="3200" dirty="0" err="1" smtClean="0"/>
              <a:t>state</a:t>
            </a:r>
            <a:r>
              <a:rPr lang="sv-SE" sz="3200" dirty="0" smtClean="0"/>
              <a:t> </a:t>
            </a:r>
            <a:r>
              <a:rPr lang="sv-SE" sz="3200" dirty="0" err="1" smtClean="0"/>
              <a:t>can</a:t>
            </a:r>
            <a:r>
              <a:rPr lang="sv-SE" sz="3200" dirty="0" smtClean="0"/>
              <a:t> be the </a:t>
            </a:r>
            <a:r>
              <a:rPr lang="sv-SE" sz="3200" dirty="0" err="1" smtClean="0"/>
              <a:t>guardian</a:t>
            </a:r>
            <a:r>
              <a:rPr lang="sv-SE" sz="3200" dirty="0" smtClean="0"/>
              <a:t> </a:t>
            </a:r>
            <a:br>
              <a:rPr lang="sv-SE" sz="3200" dirty="0" smtClean="0"/>
            </a:br>
            <a:r>
              <a:rPr lang="sv-SE" sz="3200" dirty="0" smtClean="0"/>
              <a:t>– Nordic examples</a:t>
            </a:r>
            <a:endParaRPr lang="sv-SE" sz="32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By </a:t>
            </a:r>
            <a:r>
              <a:rPr lang="sv-SE" dirty="0" err="1" smtClean="0"/>
              <a:t>regulating</a:t>
            </a:r>
            <a:r>
              <a:rPr lang="sv-SE" dirty="0" smtClean="0"/>
              <a:t> </a:t>
            </a:r>
            <a:r>
              <a:rPr lang="sv-SE" dirty="0" err="1" smtClean="0"/>
              <a:t>academic</a:t>
            </a:r>
            <a:r>
              <a:rPr lang="sv-SE" dirty="0" smtClean="0"/>
              <a:t> </a:t>
            </a:r>
            <a:r>
              <a:rPr lang="sv-SE" dirty="0" err="1" smtClean="0"/>
              <a:t>freedom</a:t>
            </a:r>
            <a:r>
              <a:rPr lang="sv-SE" dirty="0" smtClean="0"/>
              <a:t> and </a:t>
            </a:r>
            <a:r>
              <a:rPr lang="sv-SE" dirty="0" err="1" smtClean="0"/>
              <a:t>institutional</a:t>
            </a:r>
            <a:r>
              <a:rPr lang="sv-SE" dirty="0" smtClean="0"/>
              <a:t> </a:t>
            </a:r>
            <a:r>
              <a:rPr lang="sv-SE" dirty="0" err="1" smtClean="0"/>
              <a:t>autonomy</a:t>
            </a:r>
            <a:r>
              <a:rPr lang="sv-SE" dirty="0" smtClean="0"/>
              <a:t> in the </a:t>
            </a:r>
            <a:r>
              <a:rPr lang="sv-SE" dirty="0" err="1" smtClean="0"/>
              <a:t>constitution</a:t>
            </a:r>
            <a:r>
              <a:rPr lang="sv-SE" dirty="0" smtClean="0"/>
              <a:t> or HE </a:t>
            </a:r>
            <a:r>
              <a:rPr lang="sv-SE" dirty="0" err="1" smtClean="0"/>
              <a:t>Law</a:t>
            </a:r>
            <a:r>
              <a:rPr lang="sv-SE" dirty="0" smtClean="0"/>
              <a:t>, it is </a:t>
            </a:r>
            <a:r>
              <a:rPr lang="sv-SE" dirty="0" err="1" smtClean="0"/>
              <a:t>guaranteed</a:t>
            </a:r>
            <a:r>
              <a:rPr lang="sv-SE" dirty="0" smtClean="0"/>
              <a:t> by </a:t>
            </a:r>
            <a:r>
              <a:rPr lang="sv-SE" dirty="0"/>
              <a:t>the </a:t>
            </a:r>
            <a:r>
              <a:rPr lang="sv-SE" dirty="0" err="1"/>
              <a:t>state</a:t>
            </a:r>
            <a:r>
              <a:rPr lang="sv-SE" dirty="0"/>
              <a:t> </a:t>
            </a:r>
            <a:endParaRPr lang="sv-SE" dirty="0" smtClean="0"/>
          </a:p>
          <a:p>
            <a:r>
              <a:rPr lang="sv-SE" dirty="0" smtClean="0"/>
              <a:t>Research </a:t>
            </a:r>
            <a:r>
              <a:rPr lang="sv-SE" dirty="0" err="1" smtClean="0"/>
              <a:t>freedom</a:t>
            </a:r>
            <a:r>
              <a:rPr lang="sv-SE" dirty="0" smtClean="0"/>
              <a:t> </a:t>
            </a:r>
            <a:r>
              <a:rPr lang="sv-SE" dirty="0" err="1" smtClean="0"/>
              <a:t>seems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be </a:t>
            </a:r>
            <a:r>
              <a:rPr lang="sv-SE" dirty="0" err="1" smtClean="0"/>
              <a:t>most</a:t>
            </a:r>
            <a:r>
              <a:rPr lang="sv-SE" dirty="0" smtClean="0"/>
              <a:t> </a:t>
            </a:r>
            <a:r>
              <a:rPr lang="sv-SE" dirty="0" err="1" smtClean="0"/>
              <a:t>important</a:t>
            </a:r>
            <a:endParaRPr lang="sv-SE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418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sv-SE" sz="3500" dirty="0" smtClean="0"/>
              <a:t>State relations in </a:t>
            </a:r>
            <a:br>
              <a:rPr lang="sv-SE" sz="3500" dirty="0" smtClean="0"/>
            </a:br>
            <a:r>
              <a:rPr lang="sv-SE" sz="3500" dirty="0" smtClean="0"/>
              <a:t>different </a:t>
            </a:r>
            <a:r>
              <a:rPr lang="sv-SE" sz="3500" dirty="0" err="1" smtClean="0"/>
              <a:t>types</a:t>
            </a:r>
            <a:r>
              <a:rPr lang="sv-SE" sz="3500" dirty="0" smtClean="0"/>
              <a:t> </a:t>
            </a:r>
            <a:r>
              <a:rPr lang="sv-SE" sz="3500" dirty="0" err="1" smtClean="0"/>
              <a:t>of</a:t>
            </a:r>
            <a:r>
              <a:rPr lang="sv-SE" sz="3500" dirty="0" smtClean="0"/>
              <a:t> </a:t>
            </a:r>
            <a:r>
              <a:rPr lang="sv-SE" sz="3500" dirty="0" err="1" smtClean="0"/>
              <a:t>autonomy</a:t>
            </a:r>
            <a:endParaRPr lang="sv-SE" sz="35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sz="3600" dirty="0" err="1" smtClean="0"/>
              <a:t>Academic</a:t>
            </a:r>
            <a:r>
              <a:rPr lang="sv-SE" sz="3600" dirty="0" smtClean="0"/>
              <a:t> </a:t>
            </a:r>
            <a:r>
              <a:rPr lang="sv-SE" sz="3600" dirty="0" err="1" smtClean="0"/>
              <a:t>autonomy</a:t>
            </a:r>
            <a:endParaRPr lang="sv-SE" sz="3600" dirty="0" smtClean="0"/>
          </a:p>
          <a:p>
            <a:r>
              <a:rPr lang="sv-SE" sz="3600" dirty="0" err="1" smtClean="0"/>
              <a:t>Organisational</a:t>
            </a:r>
            <a:r>
              <a:rPr lang="sv-SE" sz="3600" dirty="0" smtClean="0"/>
              <a:t> </a:t>
            </a:r>
            <a:r>
              <a:rPr lang="sv-SE" sz="3600" dirty="0" err="1" smtClean="0"/>
              <a:t>autonomy</a:t>
            </a:r>
            <a:endParaRPr lang="sv-SE" sz="3600" dirty="0" smtClean="0"/>
          </a:p>
          <a:p>
            <a:r>
              <a:rPr lang="sv-SE" sz="3600" dirty="0" err="1" smtClean="0"/>
              <a:t>Financial</a:t>
            </a:r>
            <a:r>
              <a:rPr lang="sv-SE" sz="3600" dirty="0" smtClean="0"/>
              <a:t> </a:t>
            </a:r>
            <a:r>
              <a:rPr lang="sv-SE" sz="3600" dirty="0" err="1" smtClean="0"/>
              <a:t>autonomy</a:t>
            </a:r>
            <a:endParaRPr lang="sv-SE" sz="3600" dirty="0" smtClean="0"/>
          </a:p>
          <a:p>
            <a:r>
              <a:rPr lang="sv-SE" sz="3600" dirty="0" smtClean="0"/>
              <a:t>Staff </a:t>
            </a:r>
            <a:r>
              <a:rPr lang="sv-SE" sz="3600" dirty="0" err="1" smtClean="0"/>
              <a:t>autonomy</a:t>
            </a:r>
            <a:endParaRPr lang="sv-SE" sz="36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5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34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sv-SE" sz="3600" dirty="0" err="1" smtClean="0"/>
              <a:t>Restrictions</a:t>
            </a:r>
            <a:r>
              <a:rPr lang="sv-SE" sz="3600" dirty="0" smtClean="0"/>
              <a:t> </a:t>
            </a:r>
            <a:r>
              <a:rPr lang="sv-SE" sz="3600" dirty="0" err="1" smtClean="0"/>
              <a:t>to</a:t>
            </a:r>
            <a:r>
              <a:rPr lang="sv-SE" sz="3600" dirty="0" smtClean="0"/>
              <a:t> </a:t>
            </a:r>
            <a:r>
              <a:rPr lang="sv-SE" sz="3600" dirty="0" err="1" smtClean="0"/>
              <a:t>autonomy</a:t>
            </a: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dirty="0" smtClean="0"/>
          </a:p>
          <a:p>
            <a:r>
              <a:rPr lang="sv-SE" dirty="0" smtClean="0"/>
              <a:t>HE </a:t>
            </a:r>
            <a:r>
              <a:rPr lang="sv-SE" dirty="0" err="1" smtClean="0"/>
              <a:t>regulations</a:t>
            </a:r>
            <a:r>
              <a:rPr lang="sv-SE" dirty="0" smtClean="0"/>
              <a:t> </a:t>
            </a:r>
            <a:r>
              <a:rPr lang="sv-SE" dirty="0" err="1" smtClean="0"/>
              <a:t>regarding</a:t>
            </a:r>
            <a:r>
              <a:rPr lang="sv-SE" dirty="0" smtClean="0"/>
              <a:t> </a:t>
            </a:r>
            <a:r>
              <a:rPr lang="sv-SE" dirty="0" err="1" smtClean="0"/>
              <a:t>regarding</a:t>
            </a:r>
            <a:r>
              <a:rPr lang="sv-SE" dirty="0" smtClean="0"/>
              <a:t> organisation </a:t>
            </a:r>
          </a:p>
          <a:p>
            <a:r>
              <a:rPr lang="sv-SE" dirty="0" smtClean="0"/>
              <a:t>HE </a:t>
            </a:r>
            <a:r>
              <a:rPr lang="sv-SE" dirty="0" err="1"/>
              <a:t>regulations</a:t>
            </a:r>
            <a:r>
              <a:rPr lang="sv-SE" dirty="0"/>
              <a:t> </a:t>
            </a:r>
            <a:r>
              <a:rPr lang="sv-SE" dirty="0" err="1"/>
              <a:t>regarding</a:t>
            </a:r>
            <a:r>
              <a:rPr lang="sv-SE" dirty="0"/>
              <a:t> </a:t>
            </a:r>
            <a:r>
              <a:rPr lang="sv-SE" dirty="0" err="1"/>
              <a:t>regarding</a:t>
            </a:r>
            <a:r>
              <a:rPr lang="sv-SE" dirty="0"/>
              <a:t> </a:t>
            </a:r>
            <a:r>
              <a:rPr lang="sv-SE" dirty="0" err="1" smtClean="0"/>
              <a:t>study</a:t>
            </a:r>
            <a:r>
              <a:rPr lang="sv-SE" dirty="0" smtClean="0"/>
              <a:t> </a:t>
            </a:r>
            <a:r>
              <a:rPr lang="sv-SE" dirty="0"/>
              <a:t>organisation</a:t>
            </a:r>
          </a:p>
          <a:p>
            <a:r>
              <a:rPr lang="sv-SE" dirty="0" smtClean="0"/>
              <a:t>HE </a:t>
            </a:r>
            <a:r>
              <a:rPr lang="sv-SE" dirty="0" err="1" smtClean="0"/>
              <a:t>funding</a:t>
            </a:r>
            <a:r>
              <a:rPr lang="sv-SE" dirty="0" smtClean="0"/>
              <a:t>, </a:t>
            </a:r>
            <a:r>
              <a:rPr lang="sv-SE" dirty="0" err="1" smtClean="0"/>
              <a:t>resource</a:t>
            </a:r>
            <a:r>
              <a:rPr lang="sv-SE" dirty="0" smtClean="0"/>
              <a:t> </a:t>
            </a:r>
            <a:r>
              <a:rPr lang="sv-SE" dirty="0" err="1" smtClean="0"/>
              <a:t>allocation</a:t>
            </a:r>
            <a:r>
              <a:rPr lang="sv-SE" dirty="0" smtClean="0"/>
              <a:t> and </a:t>
            </a:r>
            <a:r>
              <a:rPr lang="en-GB" dirty="0" smtClean="0"/>
              <a:t>accountability requirements</a:t>
            </a:r>
            <a:endParaRPr lang="en-GB" dirty="0"/>
          </a:p>
          <a:p>
            <a:r>
              <a:rPr lang="sv-SE" dirty="0" smtClean="0"/>
              <a:t>Staff </a:t>
            </a:r>
            <a:r>
              <a:rPr lang="sv-SE" dirty="0" err="1" smtClean="0"/>
              <a:t>regulation</a:t>
            </a:r>
            <a:r>
              <a:rPr lang="sv-SE" dirty="0" smtClean="0"/>
              <a:t> 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25/06/2015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prstClr val="black">
                    <a:tint val="75000"/>
                  </a:prstClr>
                </a:solidFill>
              </a:rPr>
              <a:t>agneta.bladh@gmail.com</a:t>
            </a: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19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v-SE" sz="3100" dirty="0"/>
              <a:t>Arguments </a:t>
            </a:r>
            <a:r>
              <a:rPr lang="sv-SE" sz="3100" dirty="0" smtClean="0"/>
              <a:t>for </a:t>
            </a:r>
            <a:r>
              <a:rPr lang="sv-SE" sz="3100" dirty="0" err="1" smtClean="0"/>
              <a:t>larger</a:t>
            </a:r>
            <a:r>
              <a:rPr lang="sv-SE" sz="3100" dirty="0" smtClean="0"/>
              <a:t> </a:t>
            </a:r>
            <a:r>
              <a:rPr lang="sv-SE" sz="3100" dirty="0" err="1" smtClean="0"/>
              <a:t>autonomy</a:t>
            </a:r>
            <a:endParaRPr lang="sv-SE" sz="31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err="1" smtClean="0"/>
              <a:t>Facilitate</a:t>
            </a:r>
            <a:r>
              <a:rPr lang="sv-SE" dirty="0" smtClean="0"/>
              <a:t> </a:t>
            </a:r>
            <a:r>
              <a:rPr lang="sv-SE" dirty="0" err="1" smtClean="0"/>
              <a:t>dialogue</a:t>
            </a:r>
            <a:r>
              <a:rPr lang="sv-SE" dirty="0" smtClean="0"/>
              <a:t> </a:t>
            </a:r>
            <a:r>
              <a:rPr lang="sv-SE" dirty="0" err="1" smtClean="0"/>
              <a:t>between</a:t>
            </a:r>
            <a:r>
              <a:rPr lang="sv-SE" dirty="0" smtClean="0"/>
              <a:t> </a:t>
            </a:r>
            <a:r>
              <a:rPr lang="sv-SE" dirty="0" err="1" smtClean="0"/>
              <a:t>HEIs</a:t>
            </a:r>
            <a:r>
              <a:rPr lang="sv-SE" dirty="0" smtClean="0"/>
              <a:t> and </a:t>
            </a:r>
            <a:r>
              <a:rPr lang="sv-SE" dirty="0" err="1" smtClean="0"/>
              <a:t>their</a:t>
            </a:r>
            <a:r>
              <a:rPr lang="sv-SE" dirty="0" smtClean="0"/>
              <a:t> </a:t>
            </a:r>
            <a:r>
              <a:rPr lang="sv-SE" dirty="0" err="1" smtClean="0"/>
              <a:t>environment</a:t>
            </a:r>
            <a:endParaRPr lang="sv-SE" dirty="0" smtClean="0"/>
          </a:p>
          <a:p>
            <a:r>
              <a:rPr lang="sv-SE" dirty="0" err="1" smtClean="0"/>
              <a:t>Ensure</a:t>
            </a:r>
            <a:r>
              <a:rPr lang="sv-SE" dirty="0" smtClean="0"/>
              <a:t> </a:t>
            </a:r>
            <a:r>
              <a:rPr lang="sv-SE" dirty="0" err="1" smtClean="0"/>
              <a:t>better</a:t>
            </a:r>
            <a:r>
              <a:rPr lang="sv-SE" dirty="0" smtClean="0"/>
              <a:t> </a:t>
            </a:r>
            <a:r>
              <a:rPr lang="sv-SE" dirty="0" err="1" smtClean="0"/>
              <a:t>exploitation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resources</a:t>
            </a:r>
            <a:endParaRPr lang="sv-SE" dirty="0" smtClean="0"/>
          </a:p>
          <a:p>
            <a:r>
              <a:rPr lang="sv-SE" dirty="0" err="1" smtClean="0"/>
              <a:t>Critical</a:t>
            </a:r>
            <a:r>
              <a:rPr lang="sv-SE" dirty="0" smtClean="0"/>
              <a:t> and </a:t>
            </a:r>
            <a:r>
              <a:rPr lang="sv-SE" dirty="0" err="1" smtClean="0"/>
              <a:t>reflecting</a:t>
            </a:r>
            <a:r>
              <a:rPr lang="sv-SE" dirty="0" smtClean="0"/>
              <a:t> </a:t>
            </a:r>
            <a:r>
              <a:rPr lang="sv-SE" dirty="0" err="1" smtClean="0"/>
              <a:t>HEIs</a:t>
            </a:r>
            <a:r>
              <a:rPr lang="sv-SE" dirty="0" smtClean="0"/>
              <a:t> </a:t>
            </a:r>
            <a:r>
              <a:rPr lang="sv-SE" dirty="0" err="1" smtClean="0"/>
              <a:t>necessary</a:t>
            </a:r>
            <a:r>
              <a:rPr lang="sv-SE" dirty="0" smtClean="0"/>
              <a:t> for a </a:t>
            </a:r>
            <a:r>
              <a:rPr lang="sv-SE" dirty="0" err="1" smtClean="0"/>
              <a:t>democracy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5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5585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sv-SE" sz="3100" dirty="0" smtClean="0"/>
              <a:t/>
            </a:r>
            <a:br>
              <a:rPr lang="sv-SE" sz="3100" dirty="0" smtClean="0"/>
            </a:br>
            <a:r>
              <a:rPr lang="sv-SE" sz="3600" dirty="0" smtClean="0"/>
              <a:t> </a:t>
            </a:r>
            <a:r>
              <a:rPr lang="sv-SE" sz="2800" dirty="0"/>
              <a:t>A</a:t>
            </a:r>
            <a:r>
              <a:rPr lang="sv-SE" sz="2800" dirty="0" smtClean="0"/>
              <a:t>rguments from the </a:t>
            </a:r>
            <a:r>
              <a:rPr lang="sv-SE" sz="2800" dirty="0" err="1" smtClean="0"/>
              <a:t>state</a:t>
            </a:r>
            <a:r>
              <a:rPr lang="sv-SE" sz="2800" dirty="0" smtClean="0"/>
              <a:t> </a:t>
            </a:r>
            <a:r>
              <a:rPr lang="sv-SE" sz="2800" dirty="0" err="1" smtClean="0"/>
              <a:t>to</a:t>
            </a:r>
            <a:r>
              <a:rPr lang="sv-SE" sz="2800" dirty="0" smtClean="0"/>
              <a:t> </a:t>
            </a:r>
            <a:r>
              <a:rPr lang="sv-SE" sz="2800" dirty="0" err="1" smtClean="0"/>
              <a:t>intervene</a:t>
            </a:r>
            <a:r>
              <a:rPr lang="sv-SE" sz="3600" dirty="0" smtClean="0"/>
              <a:t/>
            </a:r>
            <a:br>
              <a:rPr lang="sv-SE" sz="3600" dirty="0" smtClean="0"/>
            </a:br>
            <a:endParaRPr lang="sv-SE" sz="36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err="1"/>
              <a:t>Guarantee</a:t>
            </a:r>
            <a:r>
              <a:rPr lang="sv-SE" dirty="0"/>
              <a:t> </a:t>
            </a:r>
            <a:r>
              <a:rPr lang="sv-SE" dirty="0" err="1"/>
              <a:t>efficient</a:t>
            </a:r>
            <a:r>
              <a:rPr lang="sv-SE" dirty="0"/>
              <a:t> </a:t>
            </a:r>
            <a:r>
              <a:rPr lang="sv-SE" dirty="0" err="1"/>
              <a:t>use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state</a:t>
            </a:r>
            <a:r>
              <a:rPr lang="sv-SE" dirty="0"/>
              <a:t> </a:t>
            </a:r>
            <a:r>
              <a:rPr lang="sv-SE" dirty="0" err="1"/>
              <a:t>funding</a:t>
            </a:r>
            <a:endParaRPr lang="sv-SE" dirty="0"/>
          </a:p>
          <a:p>
            <a:r>
              <a:rPr lang="sv-SE" dirty="0" smtClean="0"/>
              <a:t>Make </a:t>
            </a:r>
            <a:r>
              <a:rPr lang="sv-SE" dirty="0" err="1"/>
              <a:t>HEIs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responsive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society’s</a:t>
            </a:r>
            <a:r>
              <a:rPr lang="sv-SE" dirty="0"/>
              <a:t> </a:t>
            </a:r>
            <a:r>
              <a:rPr lang="sv-SE" dirty="0" err="1"/>
              <a:t>need</a:t>
            </a:r>
            <a:endParaRPr lang="sv-SE" dirty="0"/>
          </a:p>
          <a:p>
            <a:r>
              <a:rPr lang="sv-SE" dirty="0" smtClean="0"/>
              <a:t>Make </a:t>
            </a:r>
            <a:r>
              <a:rPr lang="sv-SE" dirty="0" err="1" smtClean="0"/>
              <a:t>HEIs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labour</a:t>
            </a:r>
            <a:r>
              <a:rPr lang="sv-SE" dirty="0" smtClean="0"/>
              <a:t> market oriented</a:t>
            </a:r>
          </a:p>
          <a:p>
            <a:r>
              <a:rPr lang="sv-SE" dirty="0" smtClean="0"/>
              <a:t>Make </a:t>
            </a:r>
            <a:r>
              <a:rPr lang="sv-SE" dirty="0" err="1" smtClean="0"/>
              <a:t>HEIs</a:t>
            </a:r>
            <a:r>
              <a:rPr lang="sv-SE" dirty="0" smtClean="0"/>
              <a:t> </a:t>
            </a:r>
            <a:r>
              <a:rPr lang="sv-SE" dirty="0" err="1" smtClean="0"/>
              <a:t>give</a:t>
            </a:r>
            <a:r>
              <a:rPr lang="sv-SE" dirty="0" smtClean="0"/>
              <a:t> </a:t>
            </a:r>
            <a:r>
              <a:rPr lang="sv-SE" dirty="0" err="1" smtClean="0"/>
              <a:t>priority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programs and research, </a:t>
            </a:r>
            <a:r>
              <a:rPr lang="sv-SE" dirty="0" err="1" smtClean="0"/>
              <a:t>necessary</a:t>
            </a:r>
            <a:r>
              <a:rPr lang="sv-SE" dirty="0" smtClean="0"/>
              <a:t> for the country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667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 err="1"/>
              <a:t>What</a:t>
            </a:r>
            <a:r>
              <a:rPr lang="sv-SE" dirty="0"/>
              <a:t> </a:t>
            </a:r>
            <a:r>
              <a:rPr lang="sv-SE" dirty="0" err="1"/>
              <a:t>happens</a:t>
            </a:r>
            <a:r>
              <a:rPr lang="sv-SE" dirty="0"/>
              <a:t> </a:t>
            </a:r>
            <a:r>
              <a:rPr lang="sv-SE" dirty="0" err="1"/>
              <a:t>if</a:t>
            </a:r>
            <a:r>
              <a:rPr lang="sv-SE" dirty="0"/>
              <a:t> </a:t>
            </a:r>
            <a:r>
              <a:rPr lang="sv-SE" dirty="0" err="1"/>
              <a:t>you</a:t>
            </a:r>
            <a:r>
              <a:rPr lang="sv-SE" dirty="0"/>
              <a:t> </a:t>
            </a:r>
            <a:r>
              <a:rPr lang="sv-SE" dirty="0" err="1" smtClean="0"/>
              <a:t>misregulate</a:t>
            </a:r>
            <a:r>
              <a:rPr lang="sv-SE" dirty="0" smtClean="0"/>
              <a:t> or </a:t>
            </a:r>
            <a:r>
              <a:rPr lang="sv-SE" dirty="0" err="1" smtClean="0"/>
              <a:t>regulate</a:t>
            </a:r>
            <a:r>
              <a:rPr lang="sv-SE" dirty="0" smtClean="0"/>
              <a:t> </a:t>
            </a:r>
            <a:r>
              <a:rPr lang="sv-SE" dirty="0" err="1"/>
              <a:t>too</a:t>
            </a:r>
            <a:r>
              <a:rPr lang="sv-SE" dirty="0"/>
              <a:t> </a:t>
            </a:r>
            <a:r>
              <a:rPr lang="sv-SE" dirty="0" err="1"/>
              <a:t>much</a:t>
            </a:r>
            <a:r>
              <a:rPr lang="sv-SE" dirty="0"/>
              <a:t>?</a:t>
            </a:r>
          </a:p>
          <a:p>
            <a:endParaRPr lang="sv-SE" dirty="0" smtClean="0"/>
          </a:p>
          <a:p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there</a:t>
            </a:r>
            <a:r>
              <a:rPr lang="sv-SE" dirty="0" smtClean="0"/>
              <a:t> </a:t>
            </a:r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ways</a:t>
            </a:r>
            <a:r>
              <a:rPr lang="sv-SE" dirty="0" smtClean="0"/>
              <a:t> in </a:t>
            </a:r>
            <a:r>
              <a:rPr lang="sv-SE" dirty="0" err="1" smtClean="0"/>
              <a:t>encouraging</a:t>
            </a:r>
            <a:r>
              <a:rPr lang="sv-SE" dirty="0" smtClean="0"/>
              <a:t> </a:t>
            </a:r>
            <a:r>
              <a:rPr lang="sv-SE" dirty="0" err="1" smtClean="0"/>
              <a:t>HEIs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change</a:t>
            </a:r>
            <a:r>
              <a:rPr lang="sv-SE" dirty="0" smtClean="0"/>
              <a:t> and be </a:t>
            </a:r>
            <a:r>
              <a:rPr lang="sv-SE" dirty="0" err="1" smtClean="0"/>
              <a:t>more</a:t>
            </a:r>
            <a:r>
              <a:rPr lang="sv-SE" dirty="0" smtClean="0"/>
              <a:t> adaptive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societal</a:t>
            </a:r>
            <a:r>
              <a:rPr lang="sv-SE" dirty="0" smtClean="0"/>
              <a:t> </a:t>
            </a:r>
            <a:r>
              <a:rPr lang="sv-SE" dirty="0" err="1" smtClean="0"/>
              <a:t>needs</a:t>
            </a:r>
            <a:r>
              <a:rPr lang="sv-SE" dirty="0" smtClean="0"/>
              <a:t>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443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74638"/>
            <a:ext cx="5842992" cy="1143000"/>
          </a:xfrm>
        </p:spPr>
        <p:txBody>
          <a:bodyPr>
            <a:normAutofit/>
          </a:bodyPr>
          <a:lstStyle/>
          <a:p>
            <a:pPr algn="r"/>
            <a:r>
              <a:rPr lang="en-GB" sz="4000" dirty="0"/>
              <a:t>Academic responsibility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608511"/>
          </a:xfrm>
        </p:spPr>
        <p:txBody>
          <a:bodyPr>
            <a:normAutofit/>
          </a:bodyPr>
          <a:lstStyle/>
          <a:p>
            <a:pPr marL="0" indent="0">
              <a:buClr>
                <a:srgbClr val="92D050"/>
              </a:buClr>
              <a:buNone/>
            </a:pPr>
            <a:r>
              <a:rPr lang="en-GB" sz="2400" i="1" dirty="0" smtClean="0"/>
              <a:t>Internal </a:t>
            </a:r>
            <a:r>
              <a:rPr lang="en-GB" sz="2400" i="1" dirty="0"/>
              <a:t>academic responsibility</a:t>
            </a:r>
            <a:r>
              <a:rPr lang="en-GB" sz="2400" i="1" dirty="0" smtClean="0"/>
              <a:t>:</a:t>
            </a:r>
          </a:p>
          <a:p>
            <a:pPr>
              <a:buClr>
                <a:srgbClr val="92D050"/>
              </a:buClr>
            </a:pPr>
            <a:r>
              <a:rPr lang="en-GB" sz="2800" dirty="0" smtClean="0"/>
              <a:t>Be honest and truthful to academic values</a:t>
            </a:r>
          </a:p>
          <a:p>
            <a:pPr>
              <a:buClr>
                <a:srgbClr val="92D050"/>
              </a:buClr>
            </a:pPr>
            <a:r>
              <a:rPr lang="en-GB" sz="2800" dirty="0" smtClean="0"/>
              <a:t>Ethical behaviour</a:t>
            </a:r>
          </a:p>
          <a:p>
            <a:pPr>
              <a:buClr>
                <a:srgbClr val="92D050"/>
              </a:buClr>
            </a:pPr>
            <a:r>
              <a:rPr lang="en-GB" sz="2800" dirty="0" smtClean="0"/>
              <a:t>Prevent scientific dishonesty</a:t>
            </a:r>
          </a:p>
          <a:p>
            <a:pPr>
              <a:buClr>
                <a:srgbClr val="92D050"/>
              </a:buClr>
            </a:pPr>
            <a:r>
              <a:rPr lang="en-GB" sz="2800" dirty="0" smtClean="0"/>
              <a:t>Strive for high quality in education and research</a:t>
            </a:r>
          </a:p>
          <a:p>
            <a:pPr>
              <a:buClr>
                <a:srgbClr val="92D050"/>
              </a:buClr>
            </a:pPr>
            <a:r>
              <a:rPr lang="en-GB" sz="2800" dirty="0" smtClean="0"/>
              <a:t>Take part in quality assurance activities</a:t>
            </a:r>
          </a:p>
          <a:p>
            <a:pPr>
              <a:buClr>
                <a:srgbClr val="92D050"/>
              </a:buClr>
            </a:pPr>
            <a:r>
              <a:rPr lang="en-GB" sz="2800" dirty="0" smtClean="0"/>
              <a:t>Strive for openness, transparency and gender equality</a:t>
            </a:r>
          </a:p>
          <a:p>
            <a:pPr>
              <a:buClr>
                <a:srgbClr val="92D050"/>
              </a:buClr>
            </a:pPr>
            <a:r>
              <a:rPr lang="en-GB" sz="2800"/>
              <a:t>R</a:t>
            </a:r>
            <a:r>
              <a:rPr lang="en-GB" sz="2800" smtClean="0"/>
              <a:t>esponsibility </a:t>
            </a:r>
            <a:r>
              <a:rPr lang="en-GB" sz="2800" dirty="0" smtClean="0"/>
              <a:t>for science results</a:t>
            </a:r>
          </a:p>
          <a:p>
            <a:pPr marL="0" indent="0">
              <a:buClr>
                <a:srgbClr val="92D050"/>
              </a:buClr>
              <a:buNone/>
            </a:pPr>
            <a:endParaRPr lang="en-GB" sz="2800" dirty="0"/>
          </a:p>
          <a:p>
            <a:pPr marL="0" indent="0">
              <a:buClr>
                <a:srgbClr val="92D050"/>
              </a:buClr>
              <a:buNone/>
            </a:pPr>
            <a:endParaRPr lang="en-GB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B3541-2111-42BD-A28D-8D0600D3B03D}" type="slidenum">
              <a:rPr lang="en-GB" smtClean="0"/>
              <a:pPr/>
              <a:t>9</a:t>
            </a:fld>
            <a:endParaRPr lang="en-GB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74" y="0"/>
            <a:ext cx="3504954" cy="1717101"/>
          </a:xfrm>
          <a:prstGeom prst="rect">
            <a:avLst/>
          </a:prstGeom>
        </p:spPr>
      </p:pic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 smtClean="0"/>
              <a:t>25/06/2015</a:t>
            </a:r>
            <a:endParaRPr lang="en-GB" dirty="0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agneta.bladh@gmail.com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5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his is the Title&amp;quot;&quot;/&gt;&lt;property id=&quot;20307&quot; value=&quot;256&quot;/&gt;&lt;/object&gt;&lt;object type=&quot;3&quot; unique_id=&quot;10005&quot;&gt;&lt;property id=&quot;20148&quot; value=&quot;5&quot;/&gt;&lt;property id=&quot;20300&quot; value=&quot;Slide 2 - &amp;quot;Presentation Title&amp;quot;&quot;/&gt;&lt;property id=&quot;20307&quot; value=&quot;257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3 jld presentation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3 jld presentation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3 jld presentation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3 jld presentation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 jld presentation 5</Template>
  <TotalTime>16148</TotalTime>
  <Words>365</Words>
  <Application>Microsoft Office PowerPoint</Application>
  <PresentationFormat>Presentazione su schermo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4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3 jld presentation 5</vt:lpstr>
      <vt:lpstr>1_3 jld presentation 5</vt:lpstr>
      <vt:lpstr>2_3 jld presentation 5</vt:lpstr>
      <vt:lpstr>3_3 jld presentation 5</vt:lpstr>
      <vt:lpstr>Presentation</vt:lpstr>
      <vt:lpstr>Presentazione standard di PowerPoint</vt:lpstr>
      <vt:lpstr>My background</vt:lpstr>
      <vt:lpstr>The state can be the guardian  – Nordic examples</vt:lpstr>
      <vt:lpstr>State relations in  different types of autonomy</vt:lpstr>
      <vt:lpstr>Restrictions to autonomy</vt:lpstr>
      <vt:lpstr>Arguments for larger autonomy</vt:lpstr>
      <vt:lpstr>  Arguments from the state to intervene </vt:lpstr>
      <vt:lpstr>Presentazione standard di PowerPoint</vt:lpstr>
      <vt:lpstr>Academic responsibility</vt:lpstr>
      <vt:lpstr>Academic responsibility</vt:lpstr>
      <vt:lpstr>Trust and interaction</vt:lpstr>
      <vt:lpstr>They are linked!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INSTITUTIONAL AUTONOMY and PUBLIC ACCOUNTABILITY  Analysis of Assignments and Issues Emerging for Exploration</dc:title>
  <dc:creator>David</dc:creator>
  <cp:lastModifiedBy>UTENTE</cp:lastModifiedBy>
  <cp:revision>48</cp:revision>
  <cp:lastPrinted>2015-06-17T19:56:30Z</cp:lastPrinted>
  <dcterms:created xsi:type="dcterms:W3CDTF">2014-06-08T12:57:22Z</dcterms:created>
  <dcterms:modified xsi:type="dcterms:W3CDTF">2015-07-07T09:53:59Z</dcterms:modified>
</cp:coreProperties>
</file>